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8"/>
  </p:notesMasterIdLst>
  <p:handoutMasterIdLst>
    <p:handoutMasterId r:id="rId29"/>
  </p:handoutMasterIdLst>
  <p:sldIdLst>
    <p:sldId id="1046" r:id="rId2"/>
    <p:sldId id="256" r:id="rId3"/>
    <p:sldId id="1000" r:id="rId4"/>
    <p:sldId id="1047" r:id="rId5"/>
    <p:sldId id="1068" r:id="rId6"/>
    <p:sldId id="1069" r:id="rId7"/>
    <p:sldId id="1088" r:id="rId8"/>
    <p:sldId id="1071" r:id="rId9"/>
    <p:sldId id="1089" r:id="rId10"/>
    <p:sldId id="1090" r:id="rId11"/>
    <p:sldId id="1091" r:id="rId12"/>
    <p:sldId id="1092" r:id="rId13"/>
    <p:sldId id="1072" r:id="rId14"/>
    <p:sldId id="1093" r:id="rId15"/>
    <p:sldId id="1094" r:id="rId16"/>
    <p:sldId id="1073" r:id="rId17"/>
    <p:sldId id="1074" r:id="rId18"/>
    <p:sldId id="1070" r:id="rId19"/>
    <p:sldId id="1095" r:id="rId20"/>
    <p:sldId id="1075" r:id="rId21"/>
    <p:sldId id="1076" r:id="rId22"/>
    <p:sldId id="1096" r:id="rId23"/>
    <p:sldId id="1077" r:id="rId24"/>
    <p:sldId id="1078" r:id="rId25"/>
    <p:sldId id="1079" r:id="rId26"/>
    <p:sldId id="1080" r:id="rId27"/>
  </p:sldIdLst>
  <p:sldSz cx="9144000" cy="6858000" type="screen4x3"/>
  <p:notesSz cx="6797675" cy="9874250"/>
  <p:defaultTextStyle>
    <a:defPPr>
      <a:defRPr lang="ko-KR"/>
    </a:defPPr>
    <a:lvl1pPr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1pPr>
    <a:lvl2pPr marL="4572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2pPr>
    <a:lvl3pPr marL="9144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3pPr>
    <a:lvl4pPr marL="13716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4pPr>
    <a:lvl5pPr marL="18288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007A37"/>
    <a:srgbClr val="CCCC00"/>
    <a:srgbClr val="E5FB9D"/>
    <a:srgbClr val="F5C2A3"/>
    <a:srgbClr val="C1CAD7"/>
    <a:srgbClr val="FFCC99"/>
    <a:srgbClr val="FFCCCC"/>
    <a:srgbClr val="C1DDFF"/>
    <a:srgbClr val="2B12BE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2562" autoAdjust="0"/>
    <p:restoredTop sz="96500" autoAdjust="0"/>
  </p:normalViewPr>
  <p:slideViewPr>
    <p:cSldViewPr>
      <p:cViewPr varScale="1">
        <p:scale>
          <a:sx n="85" d="100"/>
          <a:sy n="85" d="100"/>
        </p:scale>
        <p:origin x="-98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-732" y="-102"/>
      </p:cViewPr>
      <p:guideLst>
        <p:guide orient="horz" pos="3110"/>
        <p:guide pos="214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06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fld id="{CDA4D6CB-903A-48C0-B37F-F59E433F25F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758507" y="127124"/>
            <a:ext cx="2187356" cy="222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6" y="156226"/>
            <a:ext cx="2331761" cy="192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57238" y="557213"/>
            <a:ext cx="5451475" cy="4087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29952" y="5247277"/>
            <a:ext cx="5282183" cy="3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29854" y="9214129"/>
            <a:ext cx="2474645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7494" y="9214129"/>
            <a:ext cx="2616011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fld id="{528D7AEC-35C8-4F62-95B2-1C8C06EADAF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grpSp>
        <p:nvGrpSpPr>
          <p:cNvPr id="14344" name="Group 13"/>
          <p:cNvGrpSpPr>
            <a:grpSpLocks/>
          </p:cNvGrpSpPr>
          <p:nvPr/>
        </p:nvGrpSpPr>
        <p:grpSpPr bwMode="auto">
          <a:xfrm>
            <a:off x="758507" y="4806175"/>
            <a:ext cx="5423548" cy="4251732"/>
            <a:chOff x="345" y="2653"/>
            <a:chExt cx="3720" cy="2676"/>
          </a:xfrm>
        </p:grpSpPr>
        <p:grpSp>
          <p:nvGrpSpPr>
            <p:cNvPr id="14346" name="Group 11"/>
            <p:cNvGrpSpPr>
              <a:grpSpLocks/>
            </p:cNvGrpSpPr>
            <p:nvPr/>
          </p:nvGrpSpPr>
          <p:grpSpPr bwMode="auto">
            <a:xfrm>
              <a:off x="345" y="2653"/>
              <a:ext cx="3720" cy="2676"/>
              <a:chOff x="164" y="2562"/>
              <a:chExt cx="3944" cy="2602"/>
            </a:xfrm>
          </p:grpSpPr>
          <p:sp>
            <p:nvSpPr>
              <p:cNvPr id="29704" name="Rectangle 8"/>
              <p:cNvSpPr>
                <a:spLocks noChangeArrowheads="1"/>
              </p:cNvSpPr>
              <p:nvPr/>
            </p:nvSpPr>
            <p:spPr bwMode="auto">
              <a:xfrm>
                <a:off x="164" y="2562"/>
                <a:ext cx="3944" cy="2602"/>
              </a:xfrm>
              <a:prstGeom prst="rect">
                <a:avLst/>
              </a:prstGeom>
              <a:noFill/>
              <a:ln w="9525" algn="ctr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9705" name="Rectangle 9"/>
              <p:cNvSpPr>
                <a:spLocks noChangeArrowheads="1"/>
              </p:cNvSpPr>
              <p:nvPr/>
            </p:nvSpPr>
            <p:spPr bwMode="auto">
              <a:xfrm>
                <a:off x="219" y="2780"/>
                <a:ext cx="3856" cy="52"/>
              </a:xfrm>
              <a:prstGeom prst="rect">
                <a:avLst/>
              </a:prstGeom>
              <a:solidFill>
                <a:srgbClr val="E7EFF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14350" name="Picture 10" descr="MCj02376270000[1]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64" y="2574"/>
                <a:ext cx="313" cy="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9708" name="Text Box 12"/>
            <p:cNvSpPr txBox="1">
              <a:spLocks noChangeArrowheads="1"/>
            </p:cNvSpPr>
            <p:nvPr/>
          </p:nvSpPr>
          <p:spPr bwMode="auto">
            <a:xfrm>
              <a:off x="374" y="2678"/>
              <a:ext cx="999" cy="2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99029" tIns="49514" rIns="99029" bIns="49514">
              <a:spAutoFit/>
            </a:bodyPr>
            <a:lstStyle/>
            <a:p>
              <a:pPr defTabSz="952914">
                <a:spcBef>
                  <a:spcPct val="50000"/>
                </a:spcBef>
                <a:defRPr/>
              </a:pPr>
              <a:r>
                <a:rPr lang="en-US" altLang="ko-KR" sz="2400" i="1" baseline="-25000" dirty="0">
                  <a:latin typeface="Lucida Handwriting" pitchFamily="66" charset="0"/>
                  <a:ea typeface="HY동녘B" pitchFamily="18" charset="-127"/>
                </a:rPr>
                <a:t>Memo</a:t>
              </a:r>
            </a:p>
          </p:txBody>
        </p:sp>
      </p:grp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328334" y="9136017"/>
            <a:ext cx="6139493" cy="78111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88102" tIns="44051" rIns="88102" bIns="44051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ko-KR" smtClean="0"/>
              <a:t>임베디드 네트워크 프로그래밍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086A83-B79A-482B-AEBE-69E3008FC628}" type="slidenum">
              <a:rPr lang="en-US" altLang="ko-KR" smtClean="0"/>
              <a:pPr/>
              <a:t>2</a:t>
            </a:fld>
            <a:endParaRPr lang="en-US" altLang="ko-KR" smtClean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0013" y="3886200"/>
            <a:ext cx="6403975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42B7E-5AF0-4600-A2DF-CD34F0E1CDB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E77AC-9929-4C33-87DF-0DE3F03166C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15125" y="30163"/>
            <a:ext cx="2178050" cy="6278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80975" y="30163"/>
            <a:ext cx="6381750" cy="62785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BDBF0-8EF7-4FF5-B06C-3E9D83E245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65EE9-2898-4466-BE6C-7419748EB0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180975" y="1125538"/>
            <a:ext cx="8639175" cy="5183187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1210F-96CF-4DA5-B8EE-2B53473A7D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7F259-3167-4BF3-92F1-6CDD4C78E38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14A43-69CB-41F6-8124-F5CAA56D55C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CC395-B352-4C4A-815E-B73315539A8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47B06-4720-4B96-93B7-9EE9226E0B5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975D45-F8D3-4C19-8B1A-C3664BAA199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08CDA-443C-4914-BACA-E912DC4ECAE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C842-9FC9-449C-9F3C-4ABADFE3BD4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A8903-CD6F-4F72-9833-54FCC45E84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0975" y="1317647"/>
            <a:ext cx="8639175" cy="518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266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1613" y="6557963"/>
            <a:ext cx="2135187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fld id="{8566088C-706F-4CC8-8768-8EBB644C0DF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663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57963"/>
            <a:ext cx="28956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0975" y="785794"/>
            <a:ext cx="871220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동녘M" pitchFamily="18" charset="-127"/>
          <a:ea typeface="HY동녘M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9pPr>
    </p:titleStyle>
    <p:bodyStyle>
      <a:lvl1pPr marL="531813" indent="-5318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r"/>
        <a:defRPr kumimoji="1" sz="2400" b="1">
          <a:solidFill>
            <a:schemeClr val="tx1"/>
          </a:solidFill>
          <a:latin typeface="HY동녘M" pitchFamily="18" charset="-127"/>
          <a:ea typeface="HY동녘M" pitchFamily="18" charset="-127"/>
          <a:cs typeface="+mn-cs"/>
        </a:defRPr>
      </a:lvl1pPr>
      <a:lvl2pPr marL="990600" indent="-458788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w"/>
        <a:defRPr kumimoji="1" sz="2000">
          <a:solidFill>
            <a:schemeClr val="tx1"/>
          </a:solidFill>
          <a:latin typeface="HY동녘M" pitchFamily="18" charset="-127"/>
          <a:ea typeface="HY동녘M" pitchFamily="18" charset="-127"/>
        </a:defRPr>
      </a:lvl2pPr>
      <a:lvl3pPr marL="1370013" indent="-3794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§"/>
        <a:defRPr kumimoji="1" sz="1900">
          <a:solidFill>
            <a:schemeClr val="tx1"/>
          </a:solidFill>
          <a:latin typeface="HY동녘M" pitchFamily="18" charset="-127"/>
          <a:ea typeface="HY동녘M" pitchFamily="18" charset="-127"/>
        </a:defRPr>
      </a:lvl3pPr>
      <a:lvl4pPr marL="16970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Char char="•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4pPr>
      <a:lvl5pPr marL="21415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5pPr>
      <a:lvl6pPr marL="25987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6pPr>
      <a:lvl7pPr marL="30559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7pPr>
      <a:lvl8pPr marL="35131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8pPr>
      <a:lvl9pPr marL="39703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qlite.org/lang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742B7E-5AF0-4600-A2DF-CD34F0E1CDB1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  <p:pic>
        <p:nvPicPr>
          <p:cNvPr id="1026" name="Picture 2" descr="N:\프리렉_안드로이드\안드로이드 시작화면_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5.11 </a:t>
            </a:r>
            <a:r>
              <a:rPr lang="en-US" altLang="ko-KR" dirty="0" err="1" smtClean="0"/>
              <a:t>DBHelper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클래스의 몇 가지 유용한 </a:t>
            </a:r>
            <a:r>
              <a:rPr lang="ko-KR" altLang="en-US" dirty="0" err="1" smtClean="0"/>
              <a:t>메서드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6146" name="Picture 2" descr="N:\프리렉_안드로이드\Chapter05\예제5-11-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143116"/>
            <a:ext cx="6915150" cy="4152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5.11 </a:t>
            </a:r>
            <a:r>
              <a:rPr lang="en-US" altLang="ko-KR" dirty="0" err="1" smtClean="0"/>
              <a:t>DBHelper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클래스의 몇 가지 유용한 </a:t>
            </a:r>
            <a:r>
              <a:rPr lang="ko-KR" altLang="en-US" dirty="0" err="1" smtClean="0"/>
              <a:t>메서드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7170" name="Picture 2" descr="N:\프리렉_안드로이드\Chapter05\예제5-11-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928802"/>
            <a:ext cx="6715172" cy="455265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5.11 </a:t>
            </a:r>
            <a:r>
              <a:rPr lang="en-US" altLang="ko-KR" dirty="0" err="1" smtClean="0"/>
              <a:t>DBHelper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클래스의 몇 가지 유용한 </a:t>
            </a:r>
            <a:r>
              <a:rPr lang="ko-KR" altLang="en-US" dirty="0" err="1" smtClean="0"/>
              <a:t>메서드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8194" name="Picture 2" descr="N:\프리렉_안드로이드\Chapter05\예제5-11-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000240"/>
            <a:ext cx="7242269" cy="44291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sqlite3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ADB </a:t>
            </a:r>
            <a:r>
              <a:rPr lang="ko-KR" altLang="en-US" dirty="0" err="1" smtClean="0"/>
              <a:t>쉘에서</a:t>
            </a:r>
            <a:r>
              <a:rPr lang="ko-KR" altLang="en-US" dirty="0" smtClean="0"/>
              <a:t> 데이터베이스를 직접 조작할 수 있는 기능 제공</a:t>
            </a:r>
            <a:endParaRPr lang="en-US" altLang="ko-KR" dirty="0" smtClean="0"/>
          </a:p>
          <a:p>
            <a:r>
              <a:rPr lang="ko-KR" altLang="en-US" dirty="0" smtClean="0"/>
              <a:t>데이터베이스의 생성 위치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/data/data/[PACKAGE_NAME]/database/db.name</a:t>
            </a:r>
          </a:p>
          <a:p>
            <a:r>
              <a:rPr lang="ko-KR" altLang="en-US" dirty="0" smtClean="0"/>
              <a:t>관련 명령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ADB </a:t>
            </a:r>
            <a:r>
              <a:rPr lang="ko-KR" altLang="en-US" dirty="0" err="1" smtClean="0"/>
              <a:t>쉘</a:t>
            </a:r>
            <a:r>
              <a:rPr lang="ko-KR" altLang="en-US" dirty="0" smtClean="0"/>
              <a:t> 실행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adb</a:t>
            </a:r>
            <a:r>
              <a:rPr lang="en-US" altLang="ko-KR" dirty="0" smtClean="0"/>
              <a:t> shell</a:t>
            </a:r>
          </a:p>
          <a:p>
            <a:pPr lvl="1"/>
            <a:r>
              <a:rPr lang="ko-KR" altLang="en-US" dirty="0" smtClean="0"/>
              <a:t>데이터베이스 연결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sqlite3 /data/data/com.msi.manning.chapter4/databases/</a:t>
            </a:r>
            <a:r>
              <a:rPr lang="en-US" altLang="ko-KR" dirty="0" err="1" smtClean="0"/>
              <a:t>w_alert.db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쿼리 수행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select * from </a:t>
            </a:r>
            <a:r>
              <a:rPr lang="en-US" altLang="ko-KR" dirty="0" err="1" smtClean="0"/>
              <a:t>w_alert_loc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sqlite3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데이터베이스 위치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9219" name="Picture 3" descr="N:\프리렉_안드로이드\Chapter05\데이터베이스위치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928802"/>
            <a:ext cx="7294428" cy="44830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sqlite3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sqlite3 command example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10242" name="Picture 2" descr="N:\프리렉_안드로이드\Chapter05\sqlite_command_exam.tif"/>
          <p:cNvPicPr>
            <a:picLocks noChangeAspect="1" noChangeArrowheads="1"/>
          </p:cNvPicPr>
          <p:nvPr/>
        </p:nvPicPr>
        <p:blipFill>
          <a:blip r:embed="rId2"/>
          <a:srcRect b="34937"/>
          <a:stretch>
            <a:fillRect/>
          </a:stretch>
        </p:blipFill>
        <p:spPr bwMode="auto">
          <a:xfrm>
            <a:off x="714348" y="1857364"/>
            <a:ext cx="7646659" cy="46434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ContentProvider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애플리케이션 간 데이터 공유를 위해 사용</a:t>
            </a:r>
            <a:endParaRPr lang="en-US" altLang="ko-KR" dirty="0" smtClean="0"/>
          </a:p>
          <a:p>
            <a:r>
              <a:rPr lang="ko-KR" altLang="en-US" dirty="0" smtClean="0"/>
              <a:t>경로나 자원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콘텐츠를</a:t>
            </a:r>
            <a:r>
              <a:rPr lang="ko-KR" altLang="en-US" dirty="0" smtClean="0"/>
              <a:t> 제공하는 주체가 누구인지 몰라도 다른 애플리케이션에서 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업데이트 등의 쿼리 수행 가능</a:t>
            </a:r>
            <a:endParaRPr lang="en-US" altLang="ko-KR" dirty="0" smtClean="0"/>
          </a:p>
          <a:p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프로바이더를</a:t>
            </a:r>
            <a:r>
              <a:rPr lang="ko-KR" altLang="en-US" dirty="0" smtClean="0"/>
              <a:t> 이용한 데이터 처리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85786" y="3571876"/>
          <a:ext cx="7500990" cy="27635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85950"/>
                <a:gridCol w="571504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Class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Contacts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연락처 세부 사항의 검색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수정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저장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CallLog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통화 세부 사항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발신자번호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통화시간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등</a:t>
                      </a:r>
                      <a:r>
                        <a:rPr lang="en-US" altLang="ko-KR" baseline="0" dirty="0" smtClean="0"/>
                        <a:t>), </a:t>
                      </a:r>
                      <a:r>
                        <a:rPr lang="ko-KR" altLang="en-US" baseline="0" dirty="0" smtClean="0"/>
                        <a:t>착</a:t>
                      </a:r>
                      <a:r>
                        <a:rPr lang="en-US" altLang="ko-KR" baseline="0" dirty="0" smtClean="0"/>
                        <a:t>/</a:t>
                      </a:r>
                      <a:r>
                        <a:rPr lang="ko-KR" altLang="en-US" baseline="0" dirty="0" smtClean="0"/>
                        <a:t>발신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부재중 기록의 검색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수정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Browser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브라우저의 </a:t>
                      </a:r>
                      <a:r>
                        <a:rPr lang="ko-KR" altLang="en-US" dirty="0" err="1" smtClean="0"/>
                        <a:t>북마크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등의 검색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수정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MediaStore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오디오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비디오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이미지 등 여러 장치의 멀티미디어에 대한 집중 관리 기능 제공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Setting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장치의 환경 설정 내용을 검색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수정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ProviderExplorer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전화번호부 목록 보기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 기능 제공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11266" name="Picture 2" descr="N:\프리렉_안드로이드\Chapter05\ProviderExplorer_result0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1" y="1928835"/>
            <a:ext cx="2401832" cy="3570291"/>
          </a:xfrm>
          <a:prstGeom prst="rect">
            <a:avLst/>
          </a:prstGeom>
          <a:noFill/>
        </p:spPr>
      </p:pic>
      <p:pic>
        <p:nvPicPr>
          <p:cNvPr id="11267" name="Picture 3" descr="N:\프리렉_안드로이드\Chapter05\ProviderExplorer_result02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480" y="2143149"/>
            <a:ext cx="2402904" cy="3571884"/>
          </a:xfrm>
          <a:prstGeom prst="rect">
            <a:avLst/>
          </a:prstGeom>
          <a:noFill/>
        </p:spPr>
      </p:pic>
      <p:pic>
        <p:nvPicPr>
          <p:cNvPr id="11268" name="Picture 4" descr="N:\프리렉_안드로이드\Chapter05\ProviderExplorer_result03.t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86116" y="2357463"/>
            <a:ext cx="2401336" cy="3562342"/>
          </a:xfrm>
          <a:prstGeom prst="rect">
            <a:avLst/>
          </a:prstGeom>
          <a:noFill/>
        </p:spPr>
      </p:pic>
      <p:pic>
        <p:nvPicPr>
          <p:cNvPr id="11269" name="Picture 5" descr="N:\프리렉_안드로이드\Chapter05\ProviderExplorer_result04.t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4876" y="2571777"/>
            <a:ext cx="2394125" cy="3562342"/>
          </a:xfrm>
          <a:prstGeom prst="rect">
            <a:avLst/>
          </a:prstGeom>
          <a:noFill/>
        </p:spPr>
      </p:pic>
      <p:pic>
        <p:nvPicPr>
          <p:cNvPr id="11270" name="Picture 6" descr="N:\프리렉_안드로이드\Chapter05\ProviderExplorer_result05.t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15074" y="2786091"/>
            <a:ext cx="2402892" cy="35718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URI </a:t>
            </a:r>
            <a:r>
              <a:rPr lang="ko-KR" altLang="en-US" dirty="0" err="1" smtClean="0"/>
              <a:t>표현식의</a:t>
            </a:r>
            <a:r>
              <a:rPr lang="ko-KR" altLang="en-US" dirty="0" smtClean="0"/>
              <a:t> 이해와 레코드 다루기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프로바이더는</a:t>
            </a:r>
            <a:r>
              <a:rPr lang="ko-KR" altLang="en-US" dirty="0" smtClean="0"/>
              <a:t> 처리할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타입의 식별을 위해 </a:t>
            </a:r>
            <a:r>
              <a:rPr lang="en-US" altLang="ko-KR" dirty="0" smtClean="0"/>
              <a:t>CONTENT_URI</a:t>
            </a:r>
            <a:r>
              <a:rPr lang="ko-KR" altLang="en-US" dirty="0" smtClean="0"/>
              <a:t> 노출이 요구됨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85786" y="2357430"/>
          <a:ext cx="7429552" cy="256699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00462"/>
                <a:gridCol w="3929090"/>
              </a:tblGrid>
              <a:tr h="73819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smtClean="0"/>
                        <a:t>URI</a:t>
                      </a:r>
                      <a:endParaRPr lang="ko-KR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ko-KR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73819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content://contacts/people</a:t>
                      </a:r>
                      <a:endParaRPr lang="ko-KR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Content://contacts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처리하기 위해 등록된 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provider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모든 사람의 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</a:t>
                      </a:r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반환</a:t>
                      </a:r>
                      <a:endParaRPr lang="ko-KR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738193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content://contacts/people/1</a:t>
                      </a:r>
                      <a:endParaRPr lang="ko-KR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Content://contacts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처리하기 위해 등록된 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provider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 사람의 </a:t>
                      </a:r>
                      <a:r>
                        <a:rPr lang="en-US" altLang="ko-K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</a:t>
                      </a:r>
                      <a:r>
                        <a:rPr lang="en-US" altLang="ko-KR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반환</a:t>
                      </a:r>
                      <a:endParaRPr lang="ko-KR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5.12 </a:t>
            </a:r>
            <a:r>
              <a:rPr lang="ko-KR" altLang="en-US" dirty="0" smtClean="0"/>
              <a:t>필요한 내부 클래스 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13314" name="Picture 2" descr="N:\프리렉_안드로이드\Chapter05\예제5-12-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914632"/>
            <a:ext cx="6429420" cy="47290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B502AD-A38D-409E-9D78-DF6C71692158}" type="slidenum">
              <a:rPr lang="en-US" altLang="ko-KR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48" y="1643050"/>
            <a:ext cx="7772400" cy="1470025"/>
          </a:xfrm>
        </p:spPr>
        <p:txBody>
          <a:bodyPr/>
          <a:lstStyle/>
          <a:p>
            <a:pPr eaLnBrk="1" hangingPunct="1"/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언로킹</a:t>
            </a:r>
            <a:r>
              <a:rPr lang="ko-KR" altLang="en-US" sz="5400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안드로이드</a:t>
            </a: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/>
            </a:r>
            <a:br>
              <a:rPr lang="en-US" altLang="ko-KR" sz="5400" dirty="0" smtClean="0">
                <a:latin typeface="HY동녘M" pitchFamily="18" charset="-127"/>
                <a:ea typeface="HY동녘M" pitchFamily="18" charset="-127"/>
              </a:rPr>
            </a:b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>Unlocking Android</a:t>
            </a:r>
            <a:endParaRPr lang="ko-KR" altLang="en-US" sz="5400" dirty="0" smtClean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2976" y="5143512"/>
            <a:ext cx="6786609" cy="1285884"/>
          </a:xfrm>
        </p:spPr>
        <p:txBody>
          <a:bodyPr/>
          <a:lstStyle/>
          <a:p>
            <a:pPr eaLnBrk="1" hangingPunct="1"/>
            <a:r>
              <a:rPr lang="en-US" altLang="ko-KR" sz="2000" dirty="0" smtClean="0"/>
              <a:t>Kook, </a:t>
            </a:r>
            <a:r>
              <a:rPr lang="en-US" altLang="ko-KR" sz="2000" dirty="0" err="1" smtClean="0"/>
              <a:t>Joongjin</a:t>
            </a:r>
            <a:r>
              <a:rPr lang="en-US" altLang="ko-KR" sz="2000" dirty="0" smtClean="0"/>
              <a:t> </a:t>
            </a:r>
            <a:r>
              <a:rPr lang="en-US" altLang="ko-KR" sz="2000" b="0" dirty="0" smtClean="0"/>
              <a:t>(tipsiness@gmail.com)</a:t>
            </a:r>
          </a:p>
          <a:p>
            <a:pPr eaLnBrk="1" hangingPunct="1"/>
            <a:r>
              <a:rPr lang="en-US" altLang="ko-KR" sz="2000" b="0" dirty="0" smtClean="0"/>
              <a:t>http://cafe.naver.com/linuxdevdrv</a:t>
            </a:r>
          </a:p>
          <a:p>
            <a:pPr eaLnBrk="1" hangingPunct="1"/>
            <a:r>
              <a:rPr lang="en-US" altLang="ko-KR" sz="2000" i="1" dirty="0" err="1" smtClean="0"/>
              <a:t>Freelec</a:t>
            </a:r>
            <a:endParaRPr lang="en-US" altLang="ko-KR" sz="2000" i="1" dirty="0" smtClean="0"/>
          </a:p>
          <a:p>
            <a:pPr eaLnBrk="1" hangingPunct="1"/>
            <a:r>
              <a:rPr lang="en-US" altLang="ko-KR" sz="1600" i="1" dirty="0" smtClean="0"/>
              <a:t>2010.07. 15</a:t>
            </a:r>
            <a:endParaRPr lang="ko-KR" altLang="en-US" sz="1600" i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85918" y="3714752"/>
            <a:ext cx="5759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Chapter 5. 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데이터 저장 및 검색 </a:t>
            </a:r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– part2</a:t>
            </a:r>
            <a:endParaRPr lang="ko-KR" altLang="en-US" sz="2400" dirty="0"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5.12 </a:t>
            </a:r>
            <a:r>
              <a:rPr lang="ko-KR" altLang="en-US" dirty="0" smtClean="0"/>
              <a:t>필요한 내부 클래스 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pic>
        <p:nvPicPr>
          <p:cNvPr id="12290" name="Picture 2" descr="N:\프리렉_안드로이드\Chapter05\예제5-12-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000240"/>
            <a:ext cx="6724650" cy="4467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5.13 </a:t>
            </a:r>
            <a:r>
              <a:rPr lang="en-US" altLang="ko-KR" dirty="0" err="1" smtClean="0"/>
              <a:t>ProviderExplorer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onStart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pic>
        <p:nvPicPr>
          <p:cNvPr id="14338" name="Picture 2" descr="N:\프리렉_안드로이드\Chapter05\예제5-13-1.tif"/>
          <p:cNvPicPr>
            <a:picLocks noChangeAspect="1" noChangeArrowheads="1"/>
          </p:cNvPicPr>
          <p:nvPr/>
        </p:nvPicPr>
        <p:blipFill>
          <a:blip r:embed="rId2"/>
          <a:srcRect b="46035"/>
          <a:stretch>
            <a:fillRect/>
          </a:stretch>
        </p:blipFill>
        <p:spPr bwMode="auto">
          <a:xfrm>
            <a:off x="857224" y="2143116"/>
            <a:ext cx="7477125" cy="35004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5.13 </a:t>
            </a:r>
            <a:r>
              <a:rPr lang="en-US" altLang="ko-KR" dirty="0" err="1" smtClean="0"/>
              <a:t>ProviderExplorer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onStart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pic>
        <p:nvPicPr>
          <p:cNvPr id="15362" name="Picture 2" descr="N:\프리렉_안드로이드\Chapter05\예제5-13-1.tif"/>
          <p:cNvPicPr>
            <a:picLocks noChangeAspect="1" noChangeArrowheads="1"/>
          </p:cNvPicPr>
          <p:nvPr/>
        </p:nvPicPr>
        <p:blipFill>
          <a:blip r:embed="rId2"/>
          <a:srcRect t="53965"/>
          <a:stretch>
            <a:fillRect/>
          </a:stretch>
        </p:blipFill>
        <p:spPr bwMode="auto">
          <a:xfrm>
            <a:off x="928662" y="2285992"/>
            <a:ext cx="7477125" cy="29860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쿼리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5.14 </a:t>
            </a:r>
            <a:r>
              <a:rPr lang="en-US" altLang="ko-KR" dirty="0" err="1" smtClean="0"/>
              <a:t>ProviderExplorer</a:t>
            </a:r>
            <a:r>
              <a:rPr lang="ko-KR" altLang="en-US" dirty="0" smtClean="0"/>
              <a:t>에서 콘텐트 프로바이더를 위한 상세 쿼리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pic>
        <p:nvPicPr>
          <p:cNvPr id="16386" name="Picture 2" descr="N:\프리렉_안드로이드\Chapter05\예제5-14-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2428868"/>
            <a:ext cx="7810500" cy="3343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삽입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5.15 </a:t>
            </a:r>
            <a:r>
              <a:rPr lang="en-US" altLang="ko-KR" dirty="0" err="1" smtClean="0"/>
              <a:t>ProviderExplorer</a:t>
            </a:r>
            <a:r>
              <a:rPr lang="ko-KR" altLang="en-US" dirty="0" smtClean="0"/>
              <a:t>의 데이터 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pic>
        <p:nvPicPr>
          <p:cNvPr id="17410" name="Picture 2" descr="N:\프리렉_안드로이드\Chapter05\예제5-14-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143116"/>
            <a:ext cx="7343775" cy="3657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업데이트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5.16 </a:t>
            </a:r>
            <a:r>
              <a:rPr lang="en-US" altLang="ko-KR" dirty="0" err="1" smtClean="0"/>
              <a:t>ProviderExplorer</a:t>
            </a:r>
            <a:r>
              <a:rPr lang="ko-KR" altLang="en-US" dirty="0" smtClean="0"/>
              <a:t>의 데이터 업데이트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pic>
        <p:nvPicPr>
          <p:cNvPr id="18434" name="Picture 2" descr="N:\프리렉_안드로이드\Chapter05\예제5-16-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071678"/>
            <a:ext cx="8404009" cy="37766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삭제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5.17 </a:t>
            </a:r>
            <a:r>
              <a:rPr lang="en-US" altLang="ko-KR" dirty="0" err="1" smtClean="0"/>
              <a:t>ProviderExplorer</a:t>
            </a:r>
            <a:r>
              <a:rPr lang="ko-KR" altLang="en-US" dirty="0" smtClean="0"/>
              <a:t>의 데이터 삭제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p:pic>
        <p:nvPicPr>
          <p:cNvPr id="19458" name="Picture 2" descr="N:\프리렉_안드로이드\Chapter05\예제5-17-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143116"/>
            <a:ext cx="6896100" cy="1238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5 </a:t>
            </a:r>
            <a:r>
              <a:rPr lang="ko-KR" altLang="en-US" dirty="0" smtClean="0"/>
              <a:t>장  데이터 저장 및 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5-1 </a:t>
            </a:r>
            <a:r>
              <a:rPr lang="ko-KR" altLang="en-US" dirty="0" err="1" smtClean="0"/>
              <a:t>프리퍼런스</a:t>
            </a:r>
            <a:r>
              <a:rPr lang="ko-KR" altLang="en-US" dirty="0" smtClean="0"/>
              <a:t> 사용하기</a:t>
            </a:r>
            <a:endParaRPr lang="en-US" altLang="ko-KR" dirty="0" smtClean="0"/>
          </a:p>
          <a:p>
            <a:r>
              <a:rPr lang="en-US" altLang="ko-KR" dirty="0" smtClean="0"/>
              <a:t>5-2 </a:t>
            </a:r>
            <a:r>
              <a:rPr lang="ko-KR" altLang="en-US" dirty="0" smtClean="0"/>
              <a:t>파일시스템 사용하기</a:t>
            </a:r>
            <a:endParaRPr lang="en-US" altLang="ko-KR" dirty="0" smtClean="0"/>
          </a:p>
          <a:p>
            <a:r>
              <a:rPr lang="en-US" altLang="ko-KR" dirty="0" smtClean="0"/>
              <a:t>5-3 </a:t>
            </a:r>
            <a:r>
              <a:rPr lang="ko-KR" altLang="en-US" dirty="0" smtClean="0"/>
              <a:t>데이터베이스에 데이터 저장하기</a:t>
            </a:r>
            <a:endParaRPr lang="en-US" altLang="ko-KR" dirty="0" smtClean="0"/>
          </a:p>
          <a:p>
            <a:r>
              <a:rPr lang="en-US" altLang="ko-KR" dirty="0" smtClean="0"/>
              <a:t>5-4 </a:t>
            </a:r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</a:t>
            </a:r>
            <a:r>
              <a:rPr lang="ko-KR" altLang="en-US" dirty="0" smtClean="0"/>
              <a:t> 클래스 사용하기</a:t>
            </a:r>
            <a:endParaRPr lang="en-US" altLang="ko-KR" dirty="0" smtClean="0"/>
          </a:p>
          <a:p>
            <a:r>
              <a:rPr lang="en-US" altLang="ko-KR" dirty="0" smtClean="0"/>
              <a:t>5-5 </a:t>
            </a:r>
            <a:r>
              <a:rPr lang="ko-KR" altLang="en-US" dirty="0" smtClean="0"/>
              <a:t>요약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데이터베이스에 데이터 저장하기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안드로이드는</a:t>
            </a:r>
            <a:r>
              <a:rPr lang="ko-KR" altLang="en-US" dirty="0" smtClean="0"/>
              <a:t> 로컬 데이터의 관리 및 처리를 위해 </a:t>
            </a:r>
            <a:r>
              <a:rPr lang="en-US" altLang="ko-KR" dirty="0" err="1" smtClean="0"/>
              <a:t>SQLite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ADB shell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sqlite3 tool</a:t>
            </a:r>
            <a:r>
              <a:rPr lang="ko-KR" altLang="en-US" dirty="0" smtClean="0"/>
              <a:t> 제공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1026" name="Picture 2" descr="N:\프리렉_안드로이드\Chapter05\saved_location_menu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2428868"/>
            <a:ext cx="2633108" cy="3910007"/>
          </a:xfrm>
          <a:prstGeom prst="rect">
            <a:avLst/>
          </a:prstGeom>
          <a:noFill/>
        </p:spPr>
      </p:pic>
      <p:pic>
        <p:nvPicPr>
          <p:cNvPr id="1027" name="Picture 3" descr="N:\프리렉_안드로이드\Chapter05\saved_location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2428868"/>
            <a:ext cx="2643206" cy="391321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 만들고 사용하기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SQL query</a:t>
            </a:r>
            <a:r>
              <a:rPr lang="ko-KR" altLang="en-US" dirty="0" smtClean="0"/>
              <a:t>에 대한 지식 요구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CREATE, INSERT, UPDATE, DELETE, SELECT, …</a:t>
            </a:r>
          </a:p>
          <a:p>
            <a:pPr lvl="1"/>
            <a:r>
              <a:rPr lang="en-US" altLang="ko-KR" dirty="0" smtClean="0">
                <a:hlinkClick r:id="rId2"/>
              </a:rPr>
              <a:t>http://www.sqlite.org/lang.html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Helper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데이터베이스의 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업데이트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연결 설정과 해제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쿼리</a:t>
            </a:r>
            <a:r>
              <a:rPr lang="en-US" altLang="ko-KR" dirty="0" smtClean="0"/>
              <a:t>(query) </a:t>
            </a:r>
            <a:r>
              <a:rPr lang="ko-KR" altLang="en-US" dirty="0" smtClean="0"/>
              <a:t>수행 등의 주요 기능을 캡슐화한 클래스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bean object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collection</a:t>
            </a:r>
            <a:r>
              <a:rPr lang="ko-KR" altLang="en-US" dirty="0" smtClean="0"/>
              <a:t>을 사용하여 </a:t>
            </a:r>
            <a:r>
              <a:rPr lang="en-US" altLang="ko-KR" dirty="0" smtClean="0"/>
              <a:t>Cursor object</a:t>
            </a:r>
            <a:r>
              <a:rPr lang="ko-KR" altLang="en-US" dirty="0" smtClean="0"/>
              <a:t>를 사용하는 것 보다 간단히 </a:t>
            </a:r>
            <a:r>
              <a:rPr lang="en-US" altLang="ko-KR" dirty="0" smtClean="0"/>
              <a:t>get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insert </a:t>
            </a:r>
            <a:r>
              <a:rPr lang="ko-KR" altLang="en-US" dirty="0" smtClean="0"/>
              <a:t>처리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5.10 </a:t>
            </a:r>
            <a:r>
              <a:rPr lang="en-US" altLang="ko-KR" dirty="0" err="1" smtClean="0"/>
              <a:t>DBOpenHelper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내장 클래스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2050" name="Picture 2" descr="N:\프리렉_안드로이드\Chapter05\예제5-10-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071678"/>
            <a:ext cx="8062289" cy="32147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5.10 </a:t>
            </a:r>
            <a:r>
              <a:rPr lang="en-US" altLang="ko-KR" dirty="0" err="1" smtClean="0"/>
              <a:t>DBOpenHelper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내장 클래스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3074" name="Picture 2" descr="N:\프리렉_안드로이드\Chapter05\예제5-10-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881058"/>
            <a:ext cx="7055110" cy="469754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5.11 </a:t>
            </a:r>
            <a:r>
              <a:rPr lang="en-US" altLang="ko-KR" dirty="0" err="1" smtClean="0"/>
              <a:t>DBHelper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클래스의 몇 가지 유용한 </a:t>
            </a:r>
            <a:r>
              <a:rPr lang="ko-KR" altLang="en-US" dirty="0" err="1" smtClean="0"/>
              <a:t>메서드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4098" name="Picture 2" descr="N:\프리렉_안드로이드\Chapter05\예제5-11-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2000240"/>
            <a:ext cx="6362700" cy="4429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5.11 </a:t>
            </a:r>
            <a:r>
              <a:rPr lang="en-US" altLang="ko-KR" dirty="0" err="1" smtClean="0"/>
              <a:t>DBHelper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클래스의 몇 가지 유용한 </a:t>
            </a:r>
            <a:r>
              <a:rPr lang="ko-KR" altLang="en-US" dirty="0" err="1" smtClean="0"/>
              <a:t>메서드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5122" name="Picture 2" descr="N:\프리렉_안드로이드\Chapter05\예제5-11-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2000240"/>
            <a:ext cx="6667500" cy="4467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강의용">
  <a:themeElements>
    <a:clrScheme name="강의용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강의용">
      <a:majorFont>
        <a:latin typeface="HY견고딕"/>
        <a:ea typeface="HY견고딕"/>
        <a:cs typeface=""/>
      </a:majorFont>
      <a:minorFont>
        <a:latin typeface="Verdan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lnDef>
  </a:objectDefaults>
  <a:extraClrSchemeLst>
    <a:extraClrScheme>
      <a:clrScheme name="강의용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강의용</Template>
  <TotalTime>72244</TotalTime>
  <Words>471</Words>
  <Application>Microsoft Office PowerPoint</Application>
  <PresentationFormat>화면 슬라이드 쇼(4:3)</PresentationFormat>
  <Paragraphs>110</Paragraphs>
  <Slides>26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강의용</vt:lpstr>
      <vt:lpstr>슬라이드 1</vt:lpstr>
      <vt:lpstr>언로킹 안드로이드 Unlocking Android</vt:lpstr>
      <vt:lpstr>제 5 장  데이터 저장 및 검색</vt:lpstr>
      <vt:lpstr>데이터베이스에 데이터 저장하기</vt:lpstr>
      <vt:lpstr>데이터베이스 만들고 사용하기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sqlite3</vt:lpstr>
      <vt:lpstr>sqlite3</vt:lpstr>
      <vt:lpstr>sqlite3</vt:lpstr>
      <vt:lpstr>콘텐트 프로바이더(ContentProvider)</vt:lpstr>
      <vt:lpstr>ProviderExplorer</vt:lpstr>
      <vt:lpstr>URI 표현식의 이해와 레코드 다루기</vt:lpstr>
      <vt:lpstr>슬라이드 19</vt:lpstr>
      <vt:lpstr>슬라이드 20</vt:lpstr>
      <vt:lpstr>슬라이드 21</vt:lpstr>
      <vt:lpstr>슬라이드 22</vt:lpstr>
      <vt:lpstr>데이터 쿼리</vt:lpstr>
      <vt:lpstr>데이터 삽입</vt:lpstr>
      <vt:lpstr>데이터 업데이트</vt:lpstr>
      <vt:lpstr>데이터 삭제</vt:lpstr>
    </vt:vector>
  </TitlesOfParts>
  <Company>MDS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임베디드네트워크프로그래밍</dc:title>
  <dc:creator>youngdeok</dc:creator>
  <cp:lastModifiedBy>tipsy</cp:lastModifiedBy>
  <cp:revision>2724</cp:revision>
  <dcterms:created xsi:type="dcterms:W3CDTF">2007-01-10T02:18:44Z</dcterms:created>
  <dcterms:modified xsi:type="dcterms:W3CDTF">2010-07-18T13:07:53Z</dcterms:modified>
</cp:coreProperties>
</file>